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7" r:id="rId2"/>
    <p:sldId id="259" r:id="rId3"/>
    <p:sldId id="260"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snapToObjects="1">
      <p:cViewPr varScale="1">
        <p:scale>
          <a:sx n="136" d="100"/>
          <a:sy n="136" d="100"/>
        </p:scale>
        <p:origin x="21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3/10/21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359604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3/10/21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46737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3/10/21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46480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3/10/21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05008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3/10/21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79856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3/10/21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72600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3/10/21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0517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3/10/21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36997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3/10/21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00257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3/10/21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8998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3/10/21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05966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3/10/21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156259732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309FA25-1772-4961-90BE-D39F20067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F56F5-8CB7-CA42-A067-F684E999FE7D}"/>
              </a:ext>
            </a:extLst>
          </p:cNvPr>
          <p:cNvSpPr>
            <a:spLocks noGrp="1"/>
          </p:cNvSpPr>
          <p:nvPr>
            <p:ph type="title"/>
          </p:nvPr>
        </p:nvSpPr>
        <p:spPr>
          <a:xfrm>
            <a:off x="698528" y="239150"/>
            <a:ext cx="5397472" cy="1303606"/>
          </a:xfrm>
        </p:spPr>
        <p:txBody>
          <a:bodyPr>
            <a:normAutofit/>
          </a:bodyPr>
          <a:lstStyle/>
          <a:p>
            <a:pPr algn="ctr"/>
            <a:br>
              <a:rPr lang="en-US" sz="2700" dirty="0"/>
            </a:br>
            <a:r>
              <a:rPr lang="en-US" sz="2700" dirty="0">
                <a:latin typeface="CMU Serif Roman" panose="02000603000000000000" pitchFamily="2" charset="0"/>
                <a:ea typeface="CMU Serif Roman" panose="02000603000000000000" pitchFamily="2" charset="0"/>
                <a:cs typeface="CMU Serif Roman" panose="02000603000000000000" pitchFamily="2" charset="0"/>
              </a:rPr>
              <a:t>Solar Energy Forecasting</a:t>
            </a:r>
            <a:endParaRPr lang="en-US" sz="2700" dirty="0"/>
          </a:p>
        </p:txBody>
      </p:sp>
      <p:sp>
        <p:nvSpPr>
          <p:cNvPr id="25" name="Content Placeholder 24">
            <a:extLst>
              <a:ext uri="{FF2B5EF4-FFF2-40B4-BE49-F238E27FC236}">
                <a16:creationId xmlns:a16="http://schemas.microsoft.com/office/drawing/2014/main" id="{9A896FD3-2B57-4C73-A34A-81F3B9C5F98E}"/>
              </a:ext>
            </a:extLst>
          </p:cNvPr>
          <p:cNvSpPr>
            <a:spLocks noGrp="1"/>
          </p:cNvSpPr>
          <p:nvPr>
            <p:ph idx="1"/>
          </p:nvPr>
        </p:nvSpPr>
        <p:spPr>
          <a:xfrm>
            <a:off x="685801" y="1817152"/>
            <a:ext cx="5485227" cy="4499241"/>
          </a:xfrm>
        </p:spPr>
        <p:txBody>
          <a:bodyPr>
            <a:normAutofit/>
          </a:bodyPr>
          <a:lstStyle/>
          <a:p>
            <a:pPr>
              <a:lnSpc>
                <a:spcPct val="90000"/>
              </a:lnSpc>
            </a:pPr>
            <a:r>
              <a:rPr lang="en-US" sz="2000"/>
              <a:t>There is a need to transition to green energy to prevent and reverse global climate change. Solar energy sources are a way to supplement energy needs in a clean way. The issue with solar energy is that energy production is dependent on weather conditions and varies throughout the day. If we can predict how much solar energy will be produced, we can modify the traditional power plants to accommodate the fluctuations in solar power. By producing less traditional energy during peak solar hours, we can reduce carbon emissions.</a:t>
            </a:r>
          </a:p>
          <a:p>
            <a:pPr>
              <a:lnSpc>
                <a:spcPct val="90000"/>
              </a:lnSpc>
            </a:pPr>
            <a:r>
              <a:rPr lang="en-US" sz="2000"/>
              <a:t>I am trying to predict the amount of energy produced by a grid of solar panels in the next hour given the current weather using machine learning methods.</a:t>
            </a:r>
          </a:p>
        </p:txBody>
      </p:sp>
      <p:pic>
        <p:nvPicPr>
          <p:cNvPr id="11" name="Picture 10" descr="A picture containing shape&#10;&#10;Description automatically generated">
            <a:extLst>
              <a:ext uri="{FF2B5EF4-FFF2-40B4-BE49-F238E27FC236}">
                <a16:creationId xmlns:a16="http://schemas.microsoft.com/office/drawing/2014/main" id="{ADC8D9BB-C54B-0044-A5AA-C2B92DDF1C87}"/>
              </a:ext>
            </a:extLst>
          </p:cNvPr>
          <p:cNvPicPr>
            <a:picLocks noChangeAspect="1"/>
          </p:cNvPicPr>
          <p:nvPr/>
        </p:nvPicPr>
        <p:blipFill>
          <a:blip r:embed="rId2"/>
          <a:stretch>
            <a:fillRect/>
          </a:stretch>
        </p:blipFill>
        <p:spPr>
          <a:xfrm>
            <a:off x="7117401" y="1468239"/>
            <a:ext cx="4738998" cy="3921522"/>
          </a:xfrm>
          <a:prstGeom prst="rect">
            <a:avLst/>
          </a:prstGeom>
        </p:spPr>
      </p:pic>
    </p:spTree>
    <p:extLst>
      <p:ext uri="{BB962C8B-B14F-4D97-AF65-F5344CB8AC3E}">
        <p14:creationId xmlns:p14="http://schemas.microsoft.com/office/powerpoint/2010/main" val="68777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C69E4C79-4A25-4DCA-9CC1-94147A10E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2794E3E-966D-43D0-B426-D33988B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1"/>
            <a:ext cx="6781799"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F56F5-8CB7-CA42-A067-F684E999FE7D}"/>
              </a:ext>
            </a:extLst>
          </p:cNvPr>
          <p:cNvSpPr>
            <a:spLocks noGrp="1"/>
          </p:cNvSpPr>
          <p:nvPr>
            <p:ph type="title"/>
          </p:nvPr>
        </p:nvSpPr>
        <p:spPr>
          <a:xfrm>
            <a:off x="6096000" y="454393"/>
            <a:ext cx="5393824" cy="1088305"/>
          </a:xfrm>
        </p:spPr>
        <p:txBody>
          <a:bodyPr>
            <a:normAutofit/>
          </a:bodyPr>
          <a:lstStyle/>
          <a:p>
            <a:pPr algn="ctr"/>
            <a:br>
              <a:rPr lang="en-US" dirty="0"/>
            </a:br>
            <a:r>
              <a:rPr lang="en-US" dirty="0">
                <a:latin typeface="CMU Serif Roman" panose="02000603000000000000" pitchFamily="2" charset="0"/>
                <a:ea typeface="CMU Serif Roman" panose="02000603000000000000" pitchFamily="2" charset="0"/>
                <a:cs typeface="CMU Serif Roman" panose="02000603000000000000" pitchFamily="2" charset="0"/>
              </a:rPr>
              <a:t>Resources</a:t>
            </a:r>
            <a:endParaRPr lang="en-US" dirty="0"/>
          </a:p>
        </p:txBody>
      </p:sp>
      <p:pic>
        <p:nvPicPr>
          <p:cNvPr id="8" name="Picture 7" descr="Chart, bar chart&#10;&#10;Description automatically generated">
            <a:extLst>
              <a:ext uri="{FF2B5EF4-FFF2-40B4-BE49-F238E27FC236}">
                <a16:creationId xmlns:a16="http://schemas.microsoft.com/office/drawing/2014/main" id="{64953D56-63B5-5D48-B2AE-26C6B6A6307D}"/>
              </a:ext>
            </a:extLst>
          </p:cNvPr>
          <p:cNvPicPr>
            <a:picLocks noChangeAspect="1"/>
          </p:cNvPicPr>
          <p:nvPr/>
        </p:nvPicPr>
        <p:blipFill>
          <a:blip r:embed="rId2"/>
          <a:stretch>
            <a:fillRect/>
          </a:stretch>
        </p:blipFill>
        <p:spPr>
          <a:xfrm>
            <a:off x="-2424" y="203885"/>
            <a:ext cx="5396249" cy="3601996"/>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C7218C0F-A70C-5140-B38A-AC02C1AB63E5}"/>
              </a:ext>
            </a:extLst>
          </p:cNvPr>
          <p:cNvPicPr>
            <a:picLocks noChangeAspect="1"/>
          </p:cNvPicPr>
          <p:nvPr/>
        </p:nvPicPr>
        <p:blipFill>
          <a:blip r:embed="rId3"/>
          <a:stretch>
            <a:fillRect/>
          </a:stretch>
        </p:blipFill>
        <p:spPr>
          <a:xfrm>
            <a:off x="664047" y="3380787"/>
            <a:ext cx="4636281" cy="3477211"/>
          </a:xfrm>
          <a:prstGeom prst="rect">
            <a:avLst/>
          </a:prstGeom>
        </p:spPr>
      </p:pic>
      <p:sp>
        <p:nvSpPr>
          <p:cNvPr id="25" name="Content Placeholder 24">
            <a:extLst>
              <a:ext uri="{FF2B5EF4-FFF2-40B4-BE49-F238E27FC236}">
                <a16:creationId xmlns:a16="http://schemas.microsoft.com/office/drawing/2014/main" id="{9A896FD3-2B57-4C73-A34A-81F3B9C5F98E}"/>
              </a:ext>
            </a:extLst>
          </p:cNvPr>
          <p:cNvSpPr>
            <a:spLocks noGrp="1"/>
          </p:cNvSpPr>
          <p:nvPr>
            <p:ph idx="1"/>
          </p:nvPr>
        </p:nvSpPr>
        <p:spPr>
          <a:xfrm>
            <a:off x="6002503" y="1829349"/>
            <a:ext cx="5487321" cy="4459255"/>
          </a:xfrm>
        </p:spPr>
        <p:txBody>
          <a:bodyPr>
            <a:normAutofit/>
          </a:bodyPr>
          <a:lstStyle/>
          <a:p>
            <a:pPr>
              <a:lnSpc>
                <a:spcPct val="90000"/>
              </a:lnSpc>
            </a:pPr>
            <a:r>
              <a:rPr lang="en-US" sz="1900"/>
              <a:t>To solve this problem, we need three main resources, we need weather data (for prediction), actual solar generation data (ground truth), and a machine learning model or network.</a:t>
            </a:r>
          </a:p>
          <a:p>
            <a:pPr>
              <a:lnSpc>
                <a:spcPct val="90000"/>
              </a:lnSpc>
            </a:pPr>
            <a:r>
              <a:rPr lang="en-US" sz="1900" i="1"/>
              <a:t>Weather Data:</a:t>
            </a:r>
            <a:r>
              <a:rPr lang="en-US" sz="1900"/>
              <a:t> The USU Climate center keeps a detailed record of the observed weather. It includes many different columns of information including: humidity, temperature, solar radiation, and more.</a:t>
            </a:r>
          </a:p>
          <a:p>
            <a:pPr>
              <a:lnSpc>
                <a:spcPct val="90000"/>
              </a:lnSpc>
            </a:pPr>
            <a:r>
              <a:rPr lang="en-US" sz="1900" i="1"/>
              <a:t>Solar Generation:</a:t>
            </a:r>
            <a:r>
              <a:rPr lang="en-US" sz="1900"/>
              <a:t> Apire Labs in North Logan has generously agreed to give us the output of their microgrid solar generation</a:t>
            </a:r>
          </a:p>
          <a:p>
            <a:pPr>
              <a:lnSpc>
                <a:spcPct val="90000"/>
              </a:lnSpc>
            </a:pPr>
            <a:r>
              <a:rPr lang="en-US" sz="1900" i="1"/>
              <a:t>model/network:</a:t>
            </a:r>
            <a:r>
              <a:rPr lang="en-US" sz="1900"/>
              <a:t> Python Libraries provide easy to create methods for Machine learning networks. Currently, PyTorch and Keras libraries are being investigated.</a:t>
            </a:r>
          </a:p>
        </p:txBody>
      </p:sp>
    </p:spTree>
    <p:extLst>
      <p:ext uri="{BB962C8B-B14F-4D97-AF65-F5344CB8AC3E}">
        <p14:creationId xmlns:p14="http://schemas.microsoft.com/office/powerpoint/2010/main" val="92355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8AC3CD-ED4E-47B5-A42A-F32B90340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B9DFAC8-424C-49EA-AC8A-002889678F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625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FF56F5-8CB7-CA42-A067-F684E999FE7D}"/>
              </a:ext>
            </a:extLst>
          </p:cNvPr>
          <p:cNvSpPr>
            <a:spLocks noGrp="1"/>
          </p:cNvSpPr>
          <p:nvPr>
            <p:ph type="title"/>
          </p:nvPr>
        </p:nvSpPr>
        <p:spPr>
          <a:xfrm>
            <a:off x="698528" y="685800"/>
            <a:ext cx="3378172" cy="5486400"/>
          </a:xfrm>
        </p:spPr>
        <p:txBody>
          <a:bodyPr anchor="ctr">
            <a:normAutofit/>
          </a:bodyPr>
          <a:lstStyle/>
          <a:p>
            <a:pPr algn="ctr"/>
            <a:br>
              <a:rPr lang="en-US" dirty="0"/>
            </a:br>
            <a:r>
              <a:rPr lang="en-US" dirty="0">
                <a:latin typeface="CMU Serif Roman" panose="02000603000000000000" pitchFamily="2" charset="0"/>
                <a:ea typeface="CMU Serif Roman" panose="02000603000000000000" pitchFamily="2" charset="0"/>
                <a:cs typeface="CMU Serif Roman" panose="02000603000000000000" pitchFamily="2" charset="0"/>
              </a:rPr>
              <a:t>Methods</a:t>
            </a:r>
            <a:endParaRPr lang="en-US" dirty="0"/>
          </a:p>
        </p:txBody>
      </p:sp>
      <p:pic>
        <p:nvPicPr>
          <p:cNvPr id="5" name="Picture 4" descr="Diagram, schematic&#10;&#10;Description automatically generated">
            <a:extLst>
              <a:ext uri="{FF2B5EF4-FFF2-40B4-BE49-F238E27FC236}">
                <a16:creationId xmlns:a16="http://schemas.microsoft.com/office/drawing/2014/main" id="{5BC0D008-10F8-5F4B-908E-74A329B6D7D2}"/>
              </a:ext>
            </a:extLst>
          </p:cNvPr>
          <p:cNvPicPr>
            <a:picLocks noChangeAspect="1"/>
          </p:cNvPicPr>
          <p:nvPr/>
        </p:nvPicPr>
        <p:blipFill rotWithShape="1">
          <a:blip r:embed="rId2"/>
          <a:srcRect l="10145" r="4" b="4"/>
          <a:stretch/>
        </p:blipFill>
        <p:spPr>
          <a:xfrm>
            <a:off x="5334936" y="439526"/>
            <a:ext cx="6424726" cy="3682315"/>
          </a:xfrm>
          <a:prstGeom prst="rect">
            <a:avLst/>
          </a:prstGeom>
        </p:spPr>
      </p:pic>
      <p:sp>
        <p:nvSpPr>
          <p:cNvPr id="25" name="Content Placeholder 24">
            <a:extLst>
              <a:ext uri="{FF2B5EF4-FFF2-40B4-BE49-F238E27FC236}">
                <a16:creationId xmlns:a16="http://schemas.microsoft.com/office/drawing/2014/main" id="{9A896FD3-2B57-4C73-A34A-81F3B9C5F98E}"/>
              </a:ext>
            </a:extLst>
          </p:cNvPr>
          <p:cNvSpPr>
            <a:spLocks noGrp="1"/>
          </p:cNvSpPr>
          <p:nvPr>
            <p:ph idx="1"/>
          </p:nvPr>
        </p:nvSpPr>
        <p:spPr>
          <a:xfrm>
            <a:off x="5334936" y="4561367"/>
            <a:ext cx="6265185" cy="1727237"/>
          </a:xfrm>
        </p:spPr>
        <p:txBody>
          <a:bodyPr>
            <a:normAutofit/>
          </a:bodyPr>
          <a:lstStyle/>
          <a:p>
            <a:pPr marL="0" indent="0" algn="ctr">
              <a:lnSpc>
                <a:spcPct val="90000"/>
              </a:lnSpc>
              <a:buNone/>
            </a:pPr>
            <a:r>
              <a:rPr lang="en-US" sz="2000" dirty="0"/>
              <a:t>Recurrent Neural Networks (RNN)s are a commonly used tool in time series forecasting.</a:t>
            </a:r>
          </a:p>
          <a:p>
            <a:pPr marL="0" indent="0" algn="ctr">
              <a:lnSpc>
                <a:spcPct val="90000"/>
              </a:lnSpc>
              <a:buNone/>
            </a:pPr>
            <a:r>
              <a:rPr lang="en-US" sz="2000" dirty="0"/>
              <a:t> They work like an ordinary neural network except the output from previous time steps is 'remembered' and fed into the hidden layers as input for future predictions. </a:t>
            </a:r>
          </a:p>
        </p:txBody>
      </p:sp>
    </p:spTree>
    <p:extLst>
      <p:ext uri="{BB962C8B-B14F-4D97-AF65-F5344CB8AC3E}">
        <p14:creationId xmlns:p14="http://schemas.microsoft.com/office/powerpoint/2010/main" val="2822561608"/>
      </p:ext>
    </p:extLst>
  </p:cSld>
  <p:clrMapOvr>
    <a:masterClrMapping/>
  </p:clrMapOvr>
</p:sld>
</file>

<file path=ppt/theme/theme1.xml><?xml version="1.0" encoding="utf-8"?>
<a:theme xmlns:a="http://schemas.openxmlformats.org/drawingml/2006/main" name="ClassicFrameVTI">
  <a:themeElements>
    <a:clrScheme name="AnalogousFromDarkSeedLeftStep">
      <a:dk1>
        <a:srgbClr val="000000"/>
      </a:dk1>
      <a:lt1>
        <a:srgbClr val="FFFFFF"/>
      </a:lt1>
      <a:dk2>
        <a:srgbClr val="2F1D1B"/>
      </a:dk2>
      <a:lt2>
        <a:srgbClr val="F0F3F3"/>
      </a:lt2>
      <a:accent1>
        <a:srgbClr val="C35B4D"/>
      </a:accent1>
      <a:accent2>
        <a:srgbClr val="B13B5E"/>
      </a:accent2>
      <a:accent3>
        <a:srgbClr val="C34DA2"/>
      </a:accent3>
      <a:accent4>
        <a:srgbClr val="A23BB1"/>
      </a:accent4>
      <a:accent5>
        <a:srgbClr val="824DC3"/>
      </a:accent5>
      <a:accent6>
        <a:srgbClr val="4440B4"/>
      </a:accent6>
      <a:hlink>
        <a:srgbClr val="8E3FBF"/>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1193</TotalTime>
  <Words>296</Words>
  <Application>Microsoft Macintosh PowerPoint</Application>
  <PresentationFormat>Widescreen</PresentationFormat>
  <Paragraphs>11</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CMU Serif Roman</vt:lpstr>
      <vt:lpstr>Gill Sans MT</vt:lpstr>
      <vt:lpstr>Goudy Old Style</vt:lpstr>
      <vt:lpstr>ClassicFrameVTI</vt:lpstr>
      <vt:lpstr> Solar Energy Forecasting</vt:lpstr>
      <vt:lpstr> Resources</vt:lpstr>
      <vt:lpstr>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Bradley Payne</dc:creator>
  <cp:lastModifiedBy>Bradley Payne</cp:lastModifiedBy>
  <cp:revision>2</cp:revision>
  <dcterms:created xsi:type="dcterms:W3CDTF">2021-03-09T20:30:03Z</dcterms:created>
  <dcterms:modified xsi:type="dcterms:W3CDTF">2021-03-10T16:23:07Z</dcterms:modified>
</cp:coreProperties>
</file>